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1" r:id="rId6"/>
    <p:sldId id="261" r:id="rId7"/>
    <p:sldId id="272" r:id="rId8"/>
    <p:sldId id="263" r:id="rId9"/>
    <p:sldId id="273" r:id="rId10"/>
    <p:sldId id="265" r:id="rId11"/>
    <p:sldId id="266" r:id="rId12"/>
    <p:sldId id="274" r:id="rId13"/>
    <p:sldId id="268" r:id="rId14"/>
    <p:sldId id="269" r:id="rId15"/>
    <p:sldId id="270" r:id="rId16"/>
  </p:sldIdLst>
  <p:sldSz cx="6858000" cy="9144000" type="screen4x3"/>
  <p:notesSz cx="6858000" cy="9144000"/>
  <p:custDataLst>
    <p:tags r:id="rId17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222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17" name="Undertitel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a-DK"/>
              <a:t>Klik for at redigere undertiteltypografien i masteren</a:t>
            </a:r>
            <a:endParaRPr kumimoji="0" lang="en-US"/>
          </a:p>
        </p:txBody>
      </p:sp>
      <p:sp>
        <p:nvSpPr>
          <p:cNvPr id="30" name="Pladsholder til dato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4F49-E3B2-4386-BB55-D8C2935740BA}" type="datetimeFigureOut">
              <a:rPr lang="da-DK" smtClean="0"/>
              <a:t>12-06-2018</a:t>
            </a:fld>
            <a:endParaRPr lang="da-DK"/>
          </a:p>
        </p:txBody>
      </p:sp>
      <p:sp>
        <p:nvSpPr>
          <p:cNvPr id="19" name="Pladsholder til sidefod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7" name="Pladsholder til dias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4A0D-3CE1-4E35-B3E8-08AED04809C2}" type="slidenum">
              <a:rPr lang="da-DK" smtClean="0"/>
              <a:t>‹#›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4F49-E3B2-4386-BB55-D8C2935740BA}" type="datetimeFigureOut">
              <a:rPr lang="da-DK" smtClean="0"/>
              <a:t>12-06-2018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4A0D-3CE1-4E35-B3E8-08AED04809C2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4F49-E3B2-4386-BB55-D8C2935740BA}" type="datetimeFigureOut">
              <a:rPr lang="da-DK" smtClean="0"/>
              <a:t>12-06-2018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4A0D-3CE1-4E35-B3E8-08AED04809C2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4F49-E3B2-4386-BB55-D8C2935740BA}" type="datetimeFigureOut">
              <a:rPr lang="da-DK" smtClean="0"/>
              <a:t>12-06-2018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4A0D-3CE1-4E35-B3E8-08AED04809C2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a-DK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4F49-E3B2-4386-BB55-D8C2935740BA}" type="datetimeFigureOut">
              <a:rPr lang="da-DK" smtClean="0"/>
              <a:t>12-06-2018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4A0D-3CE1-4E35-B3E8-08AED04809C2}" type="slidenum">
              <a:rPr lang="da-DK" smtClean="0"/>
              <a:t>‹#›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4F49-E3B2-4386-BB55-D8C2935740BA}" type="datetimeFigureOut">
              <a:rPr lang="da-DK" smtClean="0"/>
              <a:t>12-06-2018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4A0D-3CE1-4E35-B3E8-08AED04809C2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a-DK"/>
              <a:t>Klik for at redigere typografi i masteren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a-DK"/>
              <a:t>Klik for at redigere typografi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4F49-E3B2-4386-BB55-D8C2935740BA}" type="datetimeFigureOut">
              <a:rPr lang="da-DK" smtClean="0"/>
              <a:t>12-06-2018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4A0D-3CE1-4E35-B3E8-08AED04809C2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4F49-E3B2-4386-BB55-D8C2935740BA}" type="datetimeFigureOut">
              <a:rPr lang="da-DK" smtClean="0"/>
              <a:t>12-06-2018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4A0D-3CE1-4E35-B3E8-08AED04809C2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4F49-E3B2-4386-BB55-D8C2935740BA}" type="datetimeFigureOut">
              <a:rPr lang="da-DK" smtClean="0"/>
              <a:t>12-06-2018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4A0D-3CE1-4E35-B3E8-08AED04809C2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/>
              <a:t>Klik for at redigere typografi i masteren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4F49-E3B2-4386-BB55-D8C2935740BA}" type="datetimeFigureOut">
              <a:rPr lang="da-DK" smtClean="0"/>
              <a:t>12-06-2018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4A0D-3CE1-4E35-B3E8-08AED04809C2}" type="slidenum">
              <a:rPr lang="da-DK" smtClean="0"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med enkelt afklippet og afrundet hjørne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vinklet trekant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44F49-E3B2-4386-BB55-D8C2935740BA}" type="datetimeFigureOut">
              <a:rPr lang="da-DK" smtClean="0"/>
              <a:t>12-06-2018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81B54A0D-3CE1-4E35-B3E8-08AED04809C2}" type="slidenum">
              <a:rPr lang="da-DK" smtClean="0"/>
              <a:t>‹#›</a:t>
            </a:fld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a-DK"/>
              <a:t>Klik på ikonet for at tilføje et billede</a:t>
            </a:r>
            <a:endParaRPr kumimoji="0" lang="en-US" dirty="0"/>
          </a:p>
        </p:txBody>
      </p:sp>
      <p:sp>
        <p:nvSpPr>
          <p:cNvPr id="10" name="Kombinationstegning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Kombinationstegning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ombinationstegning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Kombinationstegning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Pladsholder til titel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a-DK"/>
              <a:t>Klik for at redigere titeltypografi i masteren</a:t>
            </a:r>
            <a:endParaRPr kumimoji="0" lang="en-US"/>
          </a:p>
        </p:txBody>
      </p:sp>
      <p:sp>
        <p:nvSpPr>
          <p:cNvPr id="30" name="Pladsholder til tekst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a-DK"/>
              <a:t>Klik for at redigere typografi i masteren</a:t>
            </a:r>
          </a:p>
          <a:p>
            <a:pPr lvl="1" eaLnBrk="1" latinLnBrk="0" hangingPunct="1"/>
            <a:r>
              <a:rPr kumimoji="0" lang="da-DK"/>
              <a:t>Andet niveau</a:t>
            </a:r>
          </a:p>
          <a:p>
            <a:pPr lvl="2" eaLnBrk="1" latinLnBrk="0" hangingPunct="1"/>
            <a:r>
              <a:rPr kumimoji="0" lang="da-DK"/>
              <a:t>Tredje niveau</a:t>
            </a:r>
          </a:p>
          <a:p>
            <a:pPr lvl="3" eaLnBrk="1" latinLnBrk="0" hangingPunct="1"/>
            <a:r>
              <a:rPr kumimoji="0" lang="da-DK"/>
              <a:t>Fjerde niveau</a:t>
            </a:r>
          </a:p>
          <a:p>
            <a:pPr lvl="4" eaLnBrk="1" latinLnBrk="0" hangingPunct="1"/>
            <a:r>
              <a:rPr kumimoji="0" lang="da-DK"/>
              <a:t>Femte niveau</a:t>
            </a:r>
            <a:endParaRPr kumimoji="0" lang="en-US"/>
          </a:p>
        </p:txBody>
      </p:sp>
      <p:sp>
        <p:nvSpPr>
          <p:cNvPr id="10" name="Pladsholder til dato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844F49-E3B2-4386-BB55-D8C2935740BA}" type="datetimeFigureOut">
              <a:rPr lang="da-DK" smtClean="0"/>
              <a:t>12-06-2018</a:t>
            </a:fld>
            <a:endParaRPr lang="da-DK"/>
          </a:p>
        </p:txBody>
      </p:sp>
      <p:sp>
        <p:nvSpPr>
          <p:cNvPr id="22" name="Pladsholder til sidefod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18" name="Pladsholder til diasnummer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1B54A0D-3CE1-4E35-B3E8-08AED04809C2}" type="slidenum">
              <a:rPr lang="da-DK" smtClean="0"/>
              <a:t>‹#›</a:t>
            </a:fld>
            <a:endParaRPr lang="da-DK"/>
          </a:p>
        </p:txBody>
      </p:sp>
      <p:grpSp>
        <p:nvGrpSpPr>
          <p:cNvPr id="2" name="Gruppe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Kombinationstegnin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Kombinationstegnin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6944" y="899592"/>
            <a:ext cx="5888736" cy="2438400"/>
          </a:xfrm>
        </p:spPr>
        <p:txBody>
          <a:bodyPr>
            <a:normAutofit/>
          </a:bodyPr>
          <a:lstStyle/>
          <a:p>
            <a:r>
              <a:rPr lang="da-DK" sz="8800" dirty="0" err="1"/>
              <a:t>Testiscancer</a:t>
            </a:r>
            <a:endParaRPr lang="da-DK" sz="8800" dirty="0"/>
          </a:p>
        </p:txBody>
      </p:sp>
      <p:pic>
        <p:nvPicPr>
          <p:cNvPr id="4" name="Billede 3" descr="testiscancertegn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76872" y="4644008"/>
            <a:ext cx="2348880" cy="312776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a-DK" sz="6000" dirty="0"/>
              <a:t>UL ved radiolog 2 uger efter: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88640" y="3707904"/>
            <a:ext cx="6172200" cy="1271280"/>
          </a:xfrm>
        </p:spPr>
        <p:txBody>
          <a:bodyPr>
            <a:normAutofit fontScale="92500" lnSpcReduction="20000"/>
          </a:bodyPr>
          <a:lstStyle/>
          <a:p>
            <a:r>
              <a:rPr lang="da-DK" sz="4800" dirty="0"/>
              <a:t>Hele venstre testikel </a:t>
            </a:r>
            <a:r>
              <a:rPr lang="da-DK" sz="4800" dirty="0" err="1"/>
              <a:t>udstøbt</a:t>
            </a:r>
            <a:r>
              <a:rPr lang="da-DK" sz="4800" dirty="0"/>
              <a:t> af </a:t>
            </a:r>
            <a:r>
              <a:rPr lang="da-DK" sz="4800" dirty="0" err="1"/>
              <a:t>tumorvæv</a:t>
            </a:r>
            <a:endParaRPr lang="da-DK" sz="4800" dirty="0"/>
          </a:p>
          <a:p>
            <a:endParaRPr lang="da-D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4" name="Pladsholder til indhold 3" descr="testikel udstøbt af tumo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6228" y="3203848"/>
            <a:ext cx="6301124" cy="418434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PQuestion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sz="5400" dirty="0"/>
              <a:t>Hvad skal der så gøres?</a:t>
            </a:r>
            <a:endParaRPr lang="en-US" dirty="0">
              <a:latin typeface="Calibri" charset="0"/>
              <a:ea typeface="MS PGothic" charset="0"/>
            </a:endParaRPr>
          </a:p>
        </p:txBody>
      </p:sp>
      <p:sp>
        <p:nvSpPr>
          <p:cNvPr id="2051" name="TPAnswers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60648" y="3491880"/>
            <a:ext cx="7272808" cy="6034617"/>
          </a:xfrm>
        </p:spPr>
        <p:txBody>
          <a:bodyPr>
            <a:normAutofit/>
          </a:bodyPr>
          <a:lstStyle/>
          <a:p>
            <a:pPr marL="514350" indent="-514350">
              <a:buFont typeface="Arial" charset="0"/>
              <a:buAutoNum type="alphaUcPeriod"/>
            </a:pPr>
            <a:r>
              <a:rPr lang="da-DK" sz="4000" dirty="0" err="1"/>
              <a:t>Orchiektomi</a:t>
            </a:r>
            <a:r>
              <a:rPr lang="da-DK" sz="4000" dirty="0"/>
              <a:t> med frys</a:t>
            </a:r>
          </a:p>
          <a:p>
            <a:pPr marL="514350" indent="-514350">
              <a:buFont typeface="Arial" charset="0"/>
              <a:buAutoNum type="alphaUcPeriod"/>
            </a:pPr>
            <a:r>
              <a:rPr lang="da-DK" sz="4000" dirty="0" err="1"/>
              <a:t>Orchiektomi</a:t>
            </a:r>
            <a:r>
              <a:rPr lang="da-DK" sz="4000" dirty="0"/>
              <a:t> uden frys</a:t>
            </a:r>
          </a:p>
          <a:p>
            <a:pPr marL="514350" indent="-514350">
              <a:buFont typeface="Arial" charset="0"/>
              <a:buAutoNum type="alphaUcPeriod"/>
            </a:pPr>
            <a:r>
              <a:rPr lang="da-DK" sz="4000" dirty="0"/>
              <a:t>Direkte henvisning til onkologerne</a:t>
            </a:r>
          </a:p>
        </p:txBody>
      </p:sp>
      <p:sp>
        <p:nvSpPr>
          <p:cNvPr id="7" name="TPResponseCounter" hidden="1"/>
          <p:cNvSpPr/>
          <p:nvPr>
            <p:custDataLst>
              <p:tags r:id="rId3"/>
            </p:custDataLst>
          </p:nvPr>
        </p:nvSpPr>
        <p:spPr>
          <a:xfrm>
            <a:off x="127000" y="8001000"/>
            <a:ext cx="2159000" cy="1016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400">
              <a:solidFill>
                <a:srgbClr val="00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5400" dirty="0" err="1"/>
              <a:t>Ochiektomi</a:t>
            </a:r>
            <a:r>
              <a:rPr lang="da-DK" sz="5400" dirty="0"/>
              <a:t> uden frys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4000" dirty="0" err="1"/>
              <a:t>Sæddeponering</a:t>
            </a:r>
            <a:r>
              <a:rPr lang="da-DK" sz="4000" dirty="0"/>
              <a:t> forud for dette</a:t>
            </a:r>
          </a:p>
          <a:p>
            <a:r>
              <a:rPr lang="da-DK" sz="4000" dirty="0" err="1"/>
              <a:t>DaTeCa-prøver</a:t>
            </a:r>
            <a:endParaRPr lang="da-DK" sz="4000" dirty="0"/>
          </a:p>
          <a:p>
            <a:r>
              <a:rPr lang="da-DK" sz="4000" dirty="0" err="1"/>
              <a:t>CT-thorax</a:t>
            </a:r>
            <a:r>
              <a:rPr lang="da-DK" sz="4000" dirty="0"/>
              <a:t> </a:t>
            </a:r>
          </a:p>
          <a:p>
            <a:r>
              <a:rPr lang="da-DK" sz="4000" dirty="0" err="1"/>
              <a:t>CT-abdomen</a:t>
            </a:r>
            <a:endParaRPr lang="da-DK" sz="4000" dirty="0"/>
          </a:p>
          <a:p>
            <a:endParaRPr lang="da-DK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6000" dirty="0"/>
              <a:t>Patologisvar: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3600" dirty="0" err="1"/>
              <a:t>Seminom</a:t>
            </a:r>
            <a:r>
              <a:rPr lang="da-DK" sz="3600" dirty="0"/>
              <a:t> – pT1, ingen </a:t>
            </a:r>
            <a:r>
              <a:rPr lang="da-DK" sz="3600" dirty="0" err="1"/>
              <a:t>karinvasion</a:t>
            </a:r>
            <a:endParaRPr lang="da-DK" sz="3600" dirty="0"/>
          </a:p>
          <a:p>
            <a:r>
              <a:rPr lang="da-DK" sz="3600" dirty="0"/>
              <a:t>Tumordiameter 65 mm</a:t>
            </a:r>
          </a:p>
          <a:p>
            <a:r>
              <a:rPr lang="da-DK" sz="3600" dirty="0"/>
              <a:t>Ingen </a:t>
            </a:r>
            <a:r>
              <a:rPr lang="da-DK" sz="3600" dirty="0" err="1"/>
              <a:t>indvækst</a:t>
            </a:r>
            <a:r>
              <a:rPr lang="da-DK" sz="3600" dirty="0"/>
              <a:t> i </a:t>
            </a:r>
            <a:r>
              <a:rPr lang="da-DK" sz="3600" dirty="0" err="1"/>
              <a:t>rete</a:t>
            </a:r>
            <a:r>
              <a:rPr lang="da-DK" sz="3600" dirty="0"/>
              <a:t> testis eller epididymis</a:t>
            </a:r>
          </a:p>
          <a:p>
            <a:r>
              <a:rPr lang="da-DK" sz="3600" dirty="0"/>
              <a:t>Frie </a:t>
            </a:r>
            <a:r>
              <a:rPr lang="da-DK" sz="3600" dirty="0" err="1"/>
              <a:t>resektionsrande</a:t>
            </a:r>
            <a:endParaRPr lang="da-DK" sz="3600" dirty="0"/>
          </a:p>
          <a:p>
            <a:endParaRPr lang="da-DK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sz="9600" dirty="0"/>
              <a:t>The End</a:t>
            </a:r>
          </a:p>
        </p:txBody>
      </p:sp>
      <p:pic>
        <p:nvPicPr>
          <p:cNvPr id="4" name="Pladsholder til indhold 3" descr="testikel æggebære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96752" y="2555776"/>
            <a:ext cx="4392488" cy="5913336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39-årig mand ses akut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4000" dirty="0"/>
              <a:t>Smerter i venstre side af pungen strålende op i lysken</a:t>
            </a:r>
          </a:p>
          <a:p>
            <a:r>
              <a:rPr lang="da-DK" sz="4000" dirty="0"/>
              <a:t>Fra om morgenen tiltagende i løbet af dagen</a:t>
            </a:r>
          </a:p>
          <a:p>
            <a:r>
              <a:rPr lang="da-DK" sz="4000" dirty="0"/>
              <a:t>Feberfornemmelse</a:t>
            </a:r>
          </a:p>
          <a:p>
            <a:r>
              <a:rPr lang="da-DK" sz="4000" dirty="0"/>
              <a:t>Kvalme, kastet op flere gange i løbet af dagen</a:t>
            </a:r>
          </a:p>
          <a:p>
            <a:endParaRPr lang="da-DK" dirty="0"/>
          </a:p>
          <a:p>
            <a:endParaRPr lang="da-D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7200" dirty="0"/>
              <a:t>Objektivt: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4000" dirty="0"/>
              <a:t>Meget lange ”Follikler”</a:t>
            </a:r>
          </a:p>
          <a:p>
            <a:r>
              <a:rPr lang="da-DK" sz="4000" dirty="0"/>
              <a:t>Venstre testikel lejret mere </a:t>
            </a:r>
            <a:r>
              <a:rPr lang="da-DK" sz="4000" dirty="0" err="1"/>
              <a:t>kaudalt</a:t>
            </a:r>
            <a:r>
              <a:rPr lang="da-DK" sz="4000" dirty="0"/>
              <a:t> end højre</a:t>
            </a:r>
          </a:p>
          <a:p>
            <a:r>
              <a:rPr lang="da-DK" sz="4000" dirty="0"/>
              <a:t>Hævet og øm</a:t>
            </a:r>
          </a:p>
          <a:p>
            <a:r>
              <a:rPr lang="da-DK" sz="4000" dirty="0" err="1"/>
              <a:t>Uøm</a:t>
            </a:r>
            <a:r>
              <a:rPr lang="da-DK" sz="4000" dirty="0"/>
              <a:t> epididymis</a:t>
            </a:r>
          </a:p>
          <a:p>
            <a:r>
              <a:rPr lang="da-DK" sz="4000" dirty="0"/>
              <a:t>Ingen blodprøver</a:t>
            </a:r>
          </a:p>
          <a:p>
            <a:endParaRPr lang="da-D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Mon ikke der mentes </a:t>
            </a:r>
            <a:r>
              <a:rPr lang="da-DK" dirty="0" err="1"/>
              <a:t>funikler</a:t>
            </a:r>
            <a:r>
              <a:rPr lang="da-DK" dirty="0"/>
              <a:t>?</a:t>
            </a:r>
          </a:p>
        </p:txBody>
      </p:sp>
      <p:pic>
        <p:nvPicPr>
          <p:cNvPr id="4" name="Pladsholder til indhold 3" descr="Egern med lange testikl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14462" y="3521075"/>
            <a:ext cx="4029075" cy="397192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PQuestion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ville du gøre nu?</a:t>
            </a:r>
            <a:endParaRPr lang="en-US" dirty="0">
              <a:latin typeface="Calibri" charset="0"/>
              <a:ea typeface="MS PGothic" charset="0"/>
            </a:endParaRPr>
          </a:p>
        </p:txBody>
      </p:sp>
      <p:sp>
        <p:nvSpPr>
          <p:cNvPr id="2051" name="TPAnswers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32656" y="2771800"/>
            <a:ext cx="6264696" cy="6034617"/>
          </a:xfrm>
        </p:spPr>
        <p:txBody>
          <a:bodyPr>
            <a:normAutofit/>
          </a:bodyPr>
          <a:lstStyle/>
          <a:p>
            <a:pPr marL="514350" indent="-514350">
              <a:buFont typeface="Arial" charset="0"/>
              <a:buAutoNum type="alphaUcPeriod"/>
            </a:pPr>
            <a:r>
              <a:rPr lang="da-DK" sz="3600" dirty="0"/>
              <a:t>Afvente at der blev taget blodprøver</a:t>
            </a:r>
          </a:p>
          <a:p>
            <a:pPr marL="514350" indent="-514350">
              <a:buFont typeface="Arial" charset="0"/>
              <a:buAutoNum type="alphaUcPeriod"/>
            </a:pPr>
            <a:r>
              <a:rPr lang="da-DK" sz="3600" dirty="0" err="1"/>
              <a:t>Explorere</a:t>
            </a:r>
            <a:r>
              <a:rPr lang="da-DK" sz="3600" dirty="0"/>
              <a:t>  - obs. </a:t>
            </a:r>
            <a:r>
              <a:rPr lang="da-DK" sz="3600" dirty="0" err="1"/>
              <a:t>Torsio</a:t>
            </a:r>
            <a:r>
              <a:rPr lang="da-DK" sz="3600" dirty="0"/>
              <a:t> testis</a:t>
            </a:r>
          </a:p>
          <a:p>
            <a:pPr marL="514350" indent="-514350">
              <a:buFont typeface="Arial" charset="0"/>
              <a:buAutoNum type="alphaUcPeriod"/>
            </a:pPr>
            <a:r>
              <a:rPr lang="da-DK" sz="3600" dirty="0"/>
              <a:t>Bestille UL af </a:t>
            </a:r>
            <a:r>
              <a:rPr lang="da-DK" sz="3600" dirty="0" err="1"/>
              <a:t>scrotum</a:t>
            </a:r>
            <a:endParaRPr lang="da-DK" sz="3600" dirty="0"/>
          </a:p>
          <a:p>
            <a:pPr marL="514350" indent="-514350">
              <a:buFont typeface="Arial" charset="0"/>
              <a:buAutoNum type="alphaUcPeriod"/>
            </a:pPr>
            <a:r>
              <a:rPr lang="da-DK" sz="3600" dirty="0"/>
              <a:t>Sende pt. hjem med smertestillende, til evt. ambulant kontrol</a:t>
            </a:r>
          </a:p>
          <a:p>
            <a:pPr marL="514350" indent="-514350" eaLnBrk="1" hangingPunct="1">
              <a:buFont typeface="Arial" charset="0"/>
              <a:buAutoNum type="alphaUcPeriod"/>
            </a:pPr>
            <a:endParaRPr lang="en-US" dirty="0">
              <a:latin typeface="Calibri" charset="0"/>
              <a:ea typeface="MS PGothic" charset="0"/>
            </a:endParaRPr>
          </a:p>
        </p:txBody>
      </p:sp>
      <p:sp>
        <p:nvSpPr>
          <p:cNvPr id="7" name="TPResponseCounter" hidden="1"/>
          <p:cNvSpPr/>
          <p:nvPr>
            <p:custDataLst>
              <p:tags r:id="rId3"/>
            </p:custDataLst>
          </p:nvPr>
        </p:nvSpPr>
        <p:spPr>
          <a:xfrm>
            <a:off x="127000" y="8001000"/>
            <a:ext cx="2159000" cy="1016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400">
              <a:solidFill>
                <a:srgbClr val="00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6000" dirty="0" err="1"/>
              <a:t>Exploration</a:t>
            </a:r>
            <a:r>
              <a:rPr lang="da-DK" sz="6000" dirty="0"/>
              <a:t>: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3200" dirty="0"/>
              <a:t>Meget lang </a:t>
            </a:r>
            <a:r>
              <a:rPr lang="da-DK" sz="3200" dirty="0" err="1"/>
              <a:t>funikel</a:t>
            </a:r>
            <a:r>
              <a:rPr lang="da-DK" sz="3200" dirty="0"/>
              <a:t> ;-)</a:t>
            </a:r>
          </a:p>
          <a:p>
            <a:r>
              <a:rPr lang="da-DK" sz="3200" dirty="0"/>
              <a:t>Vital testikel.</a:t>
            </a:r>
          </a:p>
          <a:p>
            <a:r>
              <a:rPr lang="da-DK" sz="3200" dirty="0"/>
              <a:t>Testiklen meget stor og med øget </a:t>
            </a:r>
            <a:r>
              <a:rPr lang="da-DK" sz="3200" dirty="0" err="1"/>
              <a:t>kartegning</a:t>
            </a:r>
            <a:r>
              <a:rPr lang="da-DK" sz="3200" dirty="0"/>
              <a:t>.</a:t>
            </a:r>
          </a:p>
          <a:p>
            <a:r>
              <a:rPr lang="da-DK" sz="3200" dirty="0"/>
              <a:t>Rødme og irritation af </a:t>
            </a:r>
            <a:r>
              <a:rPr lang="da-DK" sz="3200" dirty="0" err="1"/>
              <a:t>cauda</a:t>
            </a:r>
            <a:r>
              <a:rPr lang="da-DK" sz="3200" dirty="0"/>
              <a:t> epididymis samt hinder.</a:t>
            </a:r>
          </a:p>
          <a:p>
            <a:r>
              <a:rPr lang="da-DK" sz="3200" dirty="0"/>
              <a:t>Ved </a:t>
            </a:r>
            <a:r>
              <a:rPr lang="da-DK" sz="3200" dirty="0" err="1"/>
              <a:t>palpation</a:t>
            </a:r>
            <a:r>
              <a:rPr lang="da-DK" sz="3200" dirty="0"/>
              <a:t> findes der flere områder med afgrænsede faste knuder.</a:t>
            </a:r>
          </a:p>
          <a:p>
            <a:r>
              <a:rPr lang="da-DK" sz="3200" dirty="0"/>
              <a:t>Testiklen </a:t>
            </a:r>
            <a:r>
              <a:rPr lang="da-DK" sz="3200" dirty="0" err="1"/>
              <a:t>fixeres</a:t>
            </a:r>
            <a:r>
              <a:rPr lang="da-DK" sz="3200" dirty="0"/>
              <a:t>.</a:t>
            </a:r>
          </a:p>
          <a:p>
            <a:endParaRPr lang="da-D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PQuestion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5400" dirty="0"/>
              <a:t>Hvad vil du så gøre?</a:t>
            </a:r>
            <a:endParaRPr lang="en-US" dirty="0">
              <a:latin typeface="Calibri" charset="0"/>
              <a:ea typeface="MS PGothic" charset="0"/>
            </a:endParaRPr>
          </a:p>
        </p:txBody>
      </p:sp>
      <p:sp>
        <p:nvSpPr>
          <p:cNvPr id="2051" name="TPAnswers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32656" y="3109383"/>
            <a:ext cx="5976664" cy="6034617"/>
          </a:xfrm>
        </p:spPr>
        <p:txBody>
          <a:bodyPr>
            <a:normAutofit/>
          </a:bodyPr>
          <a:lstStyle/>
          <a:p>
            <a:pPr marL="514350" indent="-514350">
              <a:buFont typeface="Arial" charset="0"/>
              <a:buAutoNum type="alphaUcPeriod"/>
            </a:pPr>
            <a:r>
              <a:rPr lang="da-DK" sz="4000" dirty="0"/>
              <a:t>Blodprøver</a:t>
            </a:r>
          </a:p>
          <a:p>
            <a:pPr marL="514350" indent="-514350">
              <a:buFont typeface="Arial" charset="0"/>
              <a:buAutoNum type="alphaUcPeriod"/>
            </a:pPr>
            <a:r>
              <a:rPr lang="da-DK" sz="4000" dirty="0"/>
              <a:t>UL af </a:t>
            </a:r>
            <a:r>
              <a:rPr lang="da-DK" sz="4000" dirty="0" err="1"/>
              <a:t>scrotum</a:t>
            </a:r>
            <a:endParaRPr lang="da-DK" sz="4000" dirty="0"/>
          </a:p>
          <a:p>
            <a:pPr marL="514350" indent="-514350">
              <a:buFont typeface="Arial" charset="0"/>
              <a:buAutoNum type="alphaUcPeriod"/>
            </a:pPr>
            <a:r>
              <a:rPr lang="da-DK" sz="4000" dirty="0"/>
              <a:t>CT-scanning</a:t>
            </a:r>
          </a:p>
          <a:p>
            <a:pPr marL="514350" indent="-514350">
              <a:buFont typeface="Arial" charset="0"/>
              <a:buAutoNum type="alphaUcPeriod"/>
            </a:pPr>
            <a:r>
              <a:rPr lang="da-DK" sz="4000" dirty="0"/>
              <a:t>Udskrive uden yderligere opfølgning</a:t>
            </a:r>
          </a:p>
        </p:txBody>
      </p:sp>
      <p:sp>
        <p:nvSpPr>
          <p:cNvPr id="7" name="TPResponseCounter" hidden="1"/>
          <p:cNvSpPr/>
          <p:nvPr>
            <p:custDataLst>
              <p:tags r:id="rId3"/>
            </p:custDataLst>
          </p:nvPr>
        </p:nvSpPr>
        <p:spPr>
          <a:xfrm>
            <a:off x="127000" y="8001000"/>
            <a:ext cx="2159000" cy="1016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400">
              <a:solidFill>
                <a:srgbClr val="00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a-DK" sz="5400" dirty="0"/>
              <a:t>UL af scrotum ved speciallæge i urologi: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4800" dirty="0"/>
              <a:t>Inhomogen venstre testikel.</a:t>
            </a:r>
          </a:p>
          <a:p>
            <a:r>
              <a:rPr lang="da-DK" sz="4800" dirty="0"/>
              <a:t>Tydelig </a:t>
            </a:r>
            <a:r>
              <a:rPr lang="da-DK" sz="4800" dirty="0" err="1"/>
              <a:t>hyperæmi</a:t>
            </a:r>
            <a:r>
              <a:rPr lang="da-DK" sz="4800" dirty="0"/>
              <a:t>.</a:t>
            </a:r>
          </a:p>
          <a:p>
            <a:r>
              <a:rPr lang="da-DK" sz="4800" dirty="0"/>
              <a:t>Mistanke om </a:t>
            </a:r>
            <a:r>
              <a:rPr lang="da-DK" sz="4800" dirty="0" err="1"/>
              <a:t>viralt</a:t>
            </a:r>
            <a:r>
              <a:rPr lang="da-DK" sz="4800" dirty="0"/>
              <a:t> udløst </a:t>
            </a:r>
            <a:r>
              <a:rPr lang="da-DK" sz="4800" dirty="0" err="1"/>
              <a:t>orchit</a:t>
            </a:r>
            <a:r>
              <a:rPr lang="da-DK" sz="4800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PQuestion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5400" dirty="0"/>
              <a:t>Videre plan?</a:t>
            </a:r>
            <a:endParaRPr lang="en-US" dirty="0">
              <a:latin typeface="Calibri" charset="0"/>
              <a:ea typeface="MS PGothic" charset="0"/>
            </a:endParaRPr>
          </a:p>
        </p:txBody>
      </p:sp>
      <p:sp>
        <p:nvSpPr>
          <p:cNvPr id="2051" name="TPAnswers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32656" y="2699792"/>
            <a:ext cx="6525344" cy="6444208"/>
          </a:xfrm>
        </p:spPr>
        <p:txBody>
          <a:bodyPr/>
          <a:lstStyle/>
          <a:p>
            <a:pPr marL="514350" indent="-514350">
              <a:buFont typeface="Arial" charset="0"/>
              <a:buAutoNum type="alphaUcPeriod"/>
            </a:pPr>
            <a:r>
              <a:rPr lang="da-DK" sz="4000" dirty="0"/>
              <a:t>CT-scanning</a:t>
            </a:r>
          </a:p>
          <a:p>
            <a:pPr marL="514350" indent="-514350">
              <a:buFont typeface="Arial" charset="0"/>
              <a:buAutoNum type="alphaUcPeriod"/>
            </a:pPr>
            <a:r>
              <a:rPr lang="da-DK" sz="4000" dirty="0"/>
              <a:t>Blodprøver</a:t>
            </a:r>
          </a:p>
          <a:p>
            <a:pPr marL="514350" indent="-514350">
              <a:buFont typeface="Arial" charset="0"/>
              <a:buAutoNum type="alphaUcPeriod"/>
            </a:pPr>
            <a:r>
              <a:rPr lang="da-DK" sz="4000" dirty="0"/>
              <a:t>Kontrol UL</a:t>
            </a:r>
          </a:p>
          <a:p>
            <a:pPr marL="514350" indent="-514350">
              <a:buFont typeface="Arial" charset="0"/>
              <a:buAutoNum type="alphaUcPeriod"/>
            </a:pPr>
            <a:r>
              <a:rPr lang="da-DK" sz="4000" dirty="0"/>
              <a:t>Ambulant klinisk kontrol</a:t>
            </a:r>
          </a:p>
          <a:p>
            <a:pPr marL="514350" indent="-514350">
              <a:buFont typeface="Arial" charset="0"/>
              <a:buAutoNum type="alphaUcPeriod"/>
            </a:pPr>
            <a:endParaRPr lang="en-US" dirty="0">
              <a:latin typeface="Calibri" charset="0"/>
              <a:ea typeface="MS PGothic" charset="0"/>
            </a:endParaRPr>
          </a:p>
        </p:txBody>
      </p:sp>
      <p:sp>
        <p:nvSpPr>
          <p:cNvPr id="7" name="TPResponseCounter" hidden="1"/>
          <p:cNvSpPr/>
          <p:nvPr>
            <p:custDataLst>
              <p:tags r:id="rId3"/>
            </p:custDataLst>
          </p:nvPr>
        </p:nvSpPr>
        <p:spPr>
          <a:xfrm>
            <a:off x="127000" y="8001000"/>
            <a:ext cx="2159000" cy="1016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400">
              <a:solidFill>
                <a:srgbClr val="00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035.4.0.7"/>
  <p:tag name="PPTVERSION" val="14"/>
  <p:tag name="TPOS" val="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25DE12A509AD44528C504CE6F4C71225"/>
  <p:tag name="AUTOOPENPOLL" val="False"/>
  <p:tag name="TYPE" val="MultiChoiceSlide"/>
  <p:tag name="TPSLIDEBULLETSTYLE" val="2"/>
  <p:tag name="TPQUESTIONXML" val="&lt;?xml version=&quot;1.0&quot; encoding=&quot;UTF-8&quot; standalone=&quot;yes&quot;?&gt;&lt;questionlist&gt;&lt;properties&gt;&lt;guid&gt;DB4FF921BE1D4A5699B93BE92FC8067A&lt;/guid&gt;&lt;date&gt;8/23/2017 09:25:04 AM&lt;/date&gt;&lt;/properties&gt;&lt;questionlisttemplate&gt;&lt;correctvalue&gt;1&lt;/correctvalue&gt;&lt;incorrectvalue&gt;0&lt;/incorrectvalue&gt;&lt;numberofquestions&gt;1&lt;/numberofquestions&gt;&lt;questiontype&gt;1&lt;/questiontype&gt;&lt;numberofchoices&gt;4&lt;/numberofchoices&gt;&lt;bulletstyle&gt;2&lt;/bulletstyle&gt;&lt;questionfont&gt;Verdana&lt;/questionfont&gt;&lt;questionfontsize&gt;12&lt;/questionfontsize&gt;&lt;answerfont&gt;Verdana&lt;/answerfont&gt;&lt;answerfontsize&gt;12&lt;/answerfontsize&gt;&lt;showresults&gt;True&lt;/showresults&gt;&lt;countdowntime&gt;30&lt;/countdowntime&gt;&lt;responsegrid&gt;0&lt;/responsegrid&gt;&lt;/questionlisttemplate&gt;&lt;questions&gt;&lt;multichoice&gt;&lt;guid&gt;25DE12A509AD44528C504CE6F4C71225&lt;/guid&gt;&lt;repollguid&gt;93E7AEFCD7844A23AACE0A71AA617B33&lt;/repollguid&gt;&lt;sourceid&gt;FC31D895846F4C75B03B960402682CA7&lt;/sourceid&gt;&lt;questiontext&gt;Hvad skal der så gøres?&lt;/questiontext&gt;&lt;showresults&gt;True&lt;/showresults&gt;&lt;responsegrid&gt;0&lt;/responsegrid&gt;&lt;countdowntime&gt;30&lt;/countdowntime&gt;&lt;correctvalue&gt;1&lt;/correctvalue&gt;&lt;incorrectvalue&gt;0&lt;/incorrectvalue&gt;&lt;responselimit&gt;1&lt;/responselimit&gt;&lt;bulletstyle&gt;2&lt;/bulletstyle&gt;&lt;answers&gt;&lt;answer&gt;&lt;guid&gt;E5FBF351B9324E5FAD809050BA7443C5&lt;/guid&gt;&lt;answertext&gt;Orchiektomi med frys&lt;/answertext&gt;&lt;valuetype&gt;0&lt;/valuetype&gt;&lt;/answer&gt;&lt;answer&gt;&lt;guid&gt;CC7BA299C94749EF86B2231961D5136F&lt;/guid&gt;&lt;answertext&gt;Orchiektomi uden frys&lt;/answertext&gt;&lt;valuetype&gt;0&lt;/valuetype&gt;&lt;/answer&gt;&lt;answer&gt;&lt;guid&gt;E448AE0BFD174CE88087DB686F7F9827&lt;/guid&gt;&lt;answertext&gt;Direkte henvisning til onkologerne&lt;/answertext&gt;&lt;valuetype&gt;0&lt;/valuetype&gt;&lt;/answer&gt;&lt;/answers&gt;&lt;/multichoice&gt;&lt;/questions&gt;&lt;/questionlist&gt;"/>
  <p:tag name="LIVECHARTING" val="False"/>
  <p:tag name="CHARTTYPE" val="0"/>
  <p:tag name="CHARTDEFINEDCOLORS" val="3,6,10,45,32,50,13,4,9,55,1"/>
  <p:tag name="HASRESULTS" val="True"/>
  <p:tag name="RESULTS" val="Hvad skal der så gøres?[;crlf;]24[;]24[;]24[;]False[;]0[;][;crlf;]1.375[;]1[;]0.4841[;]0.2344[;crlf;]15[;]0[;]Orchiektomi med frys1[;]Orchiektomi med frys[;][;crlf;]9[;]0[;]Orchiektomi uden frys2[;]Orchiektomi uden frys[;][;crlf;]0[;]0[;]Direkte henvisning til onkologerne3[;]Direkte henvisning til onkologerne[;][;crlf;]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A21FA4907E1D49CB972B8C5D06596E95"/>
  <p:tag name="AUTOOPENPOLL" val="False"/>
  <p:tag name="TYPE" val="MultiChoiceSlide"/>
  <p:tag name="TPSLIDEBULLETSTYLE" val="2"/>
  <p:tag name="TPQUESTIONXML" val="&lt;?xml version=&quot;1.0&quot; encoding=&quot;UTF-8&quot; standalone=&quot;yes&quot;?&gt;&lt;questionlist&gt;&lt;properties&gt;&lt;guid&gt;871AF01A988E4BE49359EB9B1FD5A5F8&lt;/guid&gt;&lt;date&gt;8/23/2017 09:25:04 AM&lt;/date&gt;&lt;/properties&gt;&lt;questionlisttemplate&gt;&lt;correctvalue&gt;1&lt;/correctvalue&gt;&lt;incorrectvalue&gt;0&lt;/incorrectvalue&gt;&lt;numberofquestions&gt;1&lt;/numberofquestions&gt;&lt;questiontype&gt;1&lt;/questiontype&gt;&lt;numberofchoices&gt;4&lt;/numberofchoices&gt;&lt;bulletstyle&gt;2&lt;/bulletstyle&gt;&lt;questionfont&gt;Verdana&lt;/questionfont&gt;&lt;questionfontsize&gt;12&lt;/questionfontsize&gt;&lt;answerfont&gt;Verdana&lt;/answerfont&gt;&lt;answerfontsize&gt;12&lt;/answerfontsize&gt;&lt;showresults&gt;True&lt;/showresults&gt;&lt;countdowntime&gt;30&lt;/countdowntime&gt;&lt;responsegrid&gt;0&lt;/responsegrid&gt;&lt;/questionlisttemplate&gt;&lt;questions&gt;&lt;multichoice&gt;&lt;guid&gt;A21FA4907E1D49CB972B8C5D06596E95&lt;/guid&gt;&lt;repollguid&gt;0B46EF3D2E53433C96E476D4BD633F9E&lt;/repollguid&gt;&lt;sourceid&gt;6249DD4032DF4096AD9FD46C739D6FAB&lt;/sourceid&gt;&lt;questiontext&gt;Hvad ville du gøre nu?&lt;/questiontext&gt;&lt;showresults&gt;True&lt;/showresults&gt;&lt;responsegrid&gt;0&lt;/responsegrid&gt;&lt;countdowntime&gt;30&lt;/countdowntime&gt;&lt;correctvalue&gt;1&lt;/correctvalue&gt;&lt;incorrectvalue&gt;0&lt;/incorrectvalue&gt;&lt;responselimit&gt;1&lt;/responselimit&gt;&lt;bulletstyle&gt;2&lt;/bulletstyle&gt;&lt;answers&gt;&lt;answer&gt;&lt;guid&gt;819836868575422CBE8D6A5DED020736&lt;/guid&gt;&lt;answertext&gt;Afvente at der blev taget blodprøver&lt;/answertext&gt;&lt;valuetype&gt;0&lt;/valuetype&gt;&lt;/answer&gt;&lt;answer&gt;&lt;guid&gt;2B9130B3E9B444DDB1616C6574B70DA9&lt;/guid&gt;&lt;answertext&gt;Explorere  - obs. Torsio testis&lt;/answertext&gt;&lt;valuetype&gt;0&lt;/valuetype&gt;&lt;/answer&gt;&lt;answer&gt;&lt;guid&gt;3CF0148E1C6B4F1BA90B6E4C04793839&lt;/guid&gt;&lt;answertext&gt;Bestille UL af scrotum&lt;/answertext&gt;&lt;valuetype&gt;0&lt;/valuetype&gt;&lt;/answer&gt;&lt;answer&gt;&lt;guid&gt;C0B33545A276416A88FA5798DA648EA6&lt;/guid&gt;&lt;answertext&gt;Sende pt. hjem med smertestillende, til evt. ambulant kontrol&lt;/answertext&gt;&lt;valuetype&gt;0&lt;/valuetype&gt;&lt;/answer&gt;&lt;/answers&gt;&lt;/multichoice&gt;&lt;/questions&gt;&lt;/questionlist&gt;"/>
  <p:tag name="LIVECHARTING" val="False"/>
  <p:tag name="CHARTTYPE" val="0"/>
  <p:tag name="CHARTDEFINEDCOLORS" val="3,6,10,45,32,50,13,4,9,55,1"/>
  <p:tag name="HASRESULTS" val="True"/>
  <p:tag name="RESULTS" val="Hvad ville du gøre nu?[;crlf;]24[;]24[;]24[;]False[;]0[;][;crlf;]2.5833[;]3[;]0.493[;]0.2431[;crlf;]0[;]0[;]Afvente at der blev taget blodprøver1[;]Afvente at der blev taget blodprøver[;][;crlf;]10[;]0[;]Explorere  - obs. Torsio testis2[;]Explorere  - obs. Torsio testis[;][;crlf;]14[;]0[;]Bestille UL af scrotum3[;]Bestille UL af scrotum[;][;crlf;]0[;]0[;]Sende pt. hjem med smertestillende, til evt. ambulant kontrol4[;]Sende pt. hjem med smertestillende, til evt. ambulant kontrol[;][;crlf;]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6CFEC799798F47179CD3398DF1776AF2"/>
  <p:tag name="AUTOOPENPOLL" val="False"/>
  <p:tag name="TYPE" val="MultiChoiceSlide"/>
  <p:tag name="TPSLIDEBULLETSTYLE" val="2"/>
  <p:tag name="TPQUESTIONXML" val="&lt;?xml version=&quot;1.0&quot; encoding=&quot;UTF-8&quot; standalone=&quot;yes&quot;?&gt;&lt;questionlist&gt;&lt;properties&gt;&lt;guid&gt;1B1FD13AAD0442DF981D88E4EC526D1B&lt;/guid&gt;&lt;date&gt;8/23/2017 09:25:04 AM&lt;/date&gt;&lt;/properties&gt;&lt;questionlisttemplate&gt;&lt;correctvalue&gt;1&lt;/correctvalue&gt;&lt;incorrectvalue&gt;0&lt;/incorrectvalue&gt;&lt;numberofquestions&gt;1&lt;/numberofquestions&gt;&lt;questiontype&gt;1&lt;/questiontype&gt;&lt;numberofchoices&gt;4&lt;/numberofchoices&gt;&lt;bulletstyle&gt;2&lt;/bulletstyle&gt;&lt;questionfont&gt;Verdana&lt;/questionfont&gt;&lt;questionfontsize&gt;12&lt;/questionfontsize&gt;&lt;answerfont&gt;Verdana&lt;/answerfont&gt;&lt;answerfontsize&gt;12&lt;/answerfontsize&gt;&lt;showresults&gt;True&lt;/showresults&gt;&lt;countdowntime&gt;30&lt;/countdowntime&gt;&lt;responsegrid&gt;0&lt;/responsegrid&gt;&lt;/questionlisttemplate&gt;&lt;questions&gt;&lt;multichoice&gt;&lt;guid&gt;6CFEC799798F47179CD3398DF1776AF2&lt;/guid&gt;&lt;repollguid&gt;15EEAB851103499AAB230EB5F729BC99&lt;/repollguid&gt;&lt;sourceid&gt;5C06714189484DBB943C36D08EB1D77D&lt;/sourceid&gt;&lt;questiontext&gt;Hvad vil du så gøre?&lt;/questiontext&gt;&lt;showresults&gt;True&lt;/showresults&gt;&lt;responsegrid&gt;0&lt;/responsegrid&gt;&lt;countdowntime&gt;30&lt;/countdowntime&gt;&lt;correctvalue&gt;1&lt;/correctvalue&gt;&lt;incorrectvalue&gt;0&lt;/incorrectvalue&gt;&lt;responselimit&gt;1&lt;/responselimit&gt;&lt;bulletstyle&gt;2&lt;/bulletstyle&gt;&lt;answers&gt;&lt;answer&gt;&lt;guid&gt;27BF8AC4AEDD4DE88E06B450BDE7BBB2&lt;/guid&gt;&lt;answertext&gt;Blodprøver&lt;/answertext&gt;&lt;valuetype&gt;0&lt;/valuetype&gt;&lt;/answer&gt;&lt;answer&gt;&lt;guid&gt;0087D9DFB646414484ECBE4C6079A465&lt;/guid&gt;&lt;answertext&gt;UL af scrotum&lt;/answertext&gt;&lt;valuetype&gt;0&lt;/valuetype&gt;&lt;/answer&gt;&lt;answer&gt;&lt;guid&gt;D62CC6563FCC450CAF4BC4EAFA0BF473&lt;/guid&gt;&lt;answertext&gt;CT-scanning&lt;/answertext&gt;&lt;valuetype&gt;0&lt;/valuetype&gt;&lt;/answer&gt;&lt;answer&gt;&lt;guid&gt;F691FF8DA5904F83A6980137B0828077&lt;/guid&gt;&lt;answertext&gt;Udskrive uden yderligere opfølgning&lt;/answertext&gt;&lt;valuetype&gt;0&lt;/valuetype&gt;&lt;/answer&gt;&lt;/answers&gt;&lt;/multichoice&gt;&lt;/questions&gt;&lt;/questionlist&gt;"/>
  <p:tag name="LIVECHARTING" val="False"/>
  <p:tag name="CHARTTYPE" val="0"/>
  <p:tag name="CHARTDEFINEDCOLORS" val="3,6,10,45,32,50,13,4,9,55,1"/>
  <p:tag name="HASRESULTS" val="True"/>
  <p:tag name="RESULTS" val="Hvad vil du så gøre?[;crlf;]23[;]24[;]23[;]False[;]0[;][;crlf;]2.2609[;]2[;]0.9426[;]0.8885[;crlf;]4[;]0[;]Blodprøver1[;]Blodprøver[;][;crlf;]13[;]0[;]UL af scrotum2[;]UL af scrotum[;][;crlf;]2[;]0[;]CT-scanning3[;]CT-scanning[;][;crlf;]4[;]0[;]Udskrive uden yderligere opfølgning4[;]Udskrive uden yderligere opfølgning[;][;crlf;]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47861707F83B4C989503F100E7568F29"/>
  <p:tag name="AUTOOPENPOLL" val="False"/>
  <p:tag name="TYPE" val="MultiChoiceSlide"/>
  <p:tag name="TPSLIDEBULLETSTYLE" val="2"/>
  <p:tag name="TPQUESTIONXML" val="&lt;?xml version=&quot;1.0&quot; encoding=&quot;UTF-8&quot; standalone=&quot;yes&quot;?&gt;&lt;questionlist&gt;&lt;properties&gt;&lt;guid&gt;CB58B80976514D4599CDD42B9A295D8C&lt;/guid&gt;&lt;date&gt;8/23/2017 09:25:04 AM&lt;/date&gt;&lt;/properties&gt;&lt;questionlisttemplate&gt;&lt;correctvalue&gt;1&lt;/correctvalue&gt;&lt;incorrectvalue&gt;0&lt;/incorrectvalue&gt;&lt;numberofquestions&gt;1&lt;/numberofquestions&gt;&lt;questiontype&gt;1&lt;/questiontype&gt;&lt;numberofchoices&gt;4&lt;/numberofchoices&gt;&lt;bulletstyle&gt;2&lt;/bulletstyle&gt;&lt;questionfont&gt;Verdana&lt;/questionfont&gt;&lt;questionfontsize&gt;12&lt;/questionfontsize&gt;&lt;answerfont&gt;Verdana&lt;/answerfont&gt;&lt;answerfontsize&gt;12&lt;/answerfontsize&gt;&lt;showresults&gt;True&lt;/showresults&gt;&lt;countdowntime&gt;30&lt;/countdowntime&gt;&lt;responsegrid&gt;0&lt;/responsegrid&gt;&lt;/questionlisttemplate&gt;&lt;questions&gt;&lt;multichoice&gt;&lt;guid&gt;47861707F83B4C989503F100E7568F29&lt;/guid&gt;&lt;repollguid&gt;D94A3628E20849FAB7F7CBAE4EAA2225&lt;/repollguid&gt;&lt;sourceid&gt;22B0E267CFD242BA8FE07EBAB371FE57&lt;/sourceid&gt;&lt;questiontext&gt;Videre plan?&lt;/questiontext&gt;&lt;showresults&gt;True&lt;/showresults&gt;&lt;responsegrid&gt;0&lt;/responsegrid&gt;&lt;countdowntime&gt;30&lt;/countdowntime&gt;&lt;correctvalue&gt;1&lt;/correctvalue&gt;&lt;incorrectvalue&gt;0&lt;/incorrectvalue&gt;&lt;responselimit&gt;1&lt;/responselimit&gt;&lt;bulletstyle&gt;2&lt;/bulletstyle&gt;&lt;answers&gt;&lt;answer&gt;&lt;guid&gt;47CB46CAB0244F478CA46411352B8955&lt;/guid&gt;&lt;answertext&gt;CT-scanning&lt;/answertext&gt;&lt;valuetype&gt;0&lt;/valuetype&gt;&lt;/answer&gt;&lt;answer&gt;&lt;guid&gt;54C0C8682CD14D589B43E210C2C4C6B5&lt;/guid&gt;&lt;answertext&gt;Blodprøver&lt;/answertext&gt;&lt;valuetype&gt;0&lt;/valuetype&gt;&lt;/answer&gt;&lt;answer&gt;&lt;guid&gt;DF408457C4AB46C2B34E14CAB29970A5&lt;/guid&gt;&lt;answertext&gt;Kontrol UL&lt;/answertext&gt;&lt;valuetype&gt;0&lt;/valuetype&gt;&lt;/answer&gt;&lt;answer&gt;&lt;guid&gt;FAB970F42049494A87A756BC07B8F9A3&lt;/guid&gt;&lt;answertext&gt;Ambulant klinisk kontrol&lt;/answertext&gt;&lt;valuetype&gt;0&lt;/valuetype&gt;&lt;/answer&gt;&lt;/answers&gt;&lt;/multichoice&gt;&lt;/questions&gt;&lt;/questionlist&gt;"/>
  <p:tag name="LIVECHARTING" val="False"/>
  <p:tag name="CHARTTYPE" val="0"/>
  <p:tag name="CHARTDEFINEDCOLORS" val="3,6,10,45,32,50,13,4,9,55,1"/>
  <p:tag name="HASRESULTS" val="True"/>
  <p:tag name="RESULTS" val="Videre plan?[;crlf;]24[;]24[;]24[;]False[;]0[;][;crlf;]2.5417[;]2.5[;]0.5758[;]0.3316[;crlf;]0[;]0[;]CT-scanning1[;]CT-scanning[;][;crlf;]12[;]0[;]Blodprøver2[;]Blodprøver[;][;crlf;]11[;]0[;]Kontrol UL3[;]Kontrol UL[;][;crlf;]1[;]0[;]Ambulant klinisk kontrol4[;]Ambulant klinisk kontrol[;][;crlf;]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løb">
  <a:themeElements>
    <a:clrScheme name="Forløb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orløb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rløb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250</TotalTime>
  <Words>242</Words>
  <Application>Microsoft Office PowerPoint</Application>
  <PresentationFormat>On-screen Show (4:3)</PresentationFormat>
  <Paragraphs>56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MS PGothic</vt:lpstr>
      <vt:lpstr>Arial</vt:lpstr>
      <vt:lpstr>Calibri</vt:lpstr>
      <vt:lpstr>Constantia</vt:lpstr>
      <vt:lpstr>Wingdings 2</vt:lpstr>
      <vt:lpstr>Forløb</vt:lpstr>
      <vt:lpstr>Testiscancer</vt:lpstr>
      <vt:lpstr>39-årig mand ses akut</vt:lpstr>
      <vt:lpstr>Objektivt:</vt:lpstr>
      <vt:lpstr>Mon ikke der mentes funikler?</vt:lpstr>
      <vt:lpstr>Hvad ville du gøre nu?</vt:lpstr>
      <vt:lpstr>Exploration:</vt:lpstr>
      <vt:lpstr>Hvad vil du så gøre?</vt:lpstr>
      <vt:lpstr>UL af scrotum ved speciallæge i urologi:</vt:lpstr>
      <vt:lpstr>Videre plan?</vt:lpstr>
      <vt:lpstr>UL ved radiolog 2 uger efter:</vt:lpstr>
      <vt:lpstr>PowerPoint Presentation</vt:lpstr>
      <vt:lpstr>Hvad skal der så gøres?</vt:lpstr>
      <vt:lpstr>Ochiektomi uden frys</vt:lpstr>
      <vt:lpstr>Patologisvar: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Testiscancer</dc:title>
  <dc:creator>grete</dc:creator>
  <cp:lastModifiedBy>Larsen, Kate</cp:lastModifiedBy>
  <cp:revision>11</cp:revision>
  <dcterms:created xsi:type="dcterms:W3CDTF">2017-08-17T07:35:41Z</dcterms:created>
  <dcterms:modified xsi:type="dcterms:W3CDTF">2018-06-12T07:12:12Z</dcterms:modified>
</cp:coreProperties>
</file>